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4" r:id="rId2"/>
    <p:sldId id="267" r:id="rId3"/>
    <p:sldId id="364" r:id="rId4"/>
    <p:sldId id="566" r:id="rId5"/>
    <p:sldId id="567" r:id="rId6"/>
    <p:sldId id="562" r:id="rId7"/>
    <p:sldId id="564" r:id="rId8"/>
    <p:sldId id="287" r:id="rId9"/>
    <p:sldId id="285" r:id="rId10"/>
    <p:sldId id="563" r:id="rId11"/>
    <p:sldId id="565" r:id="rId12"/>
    <p:sldId id="561" r:id="rId13"/>
    <p:sldId id="556" r:id="rId14"/>
    <p:sldId id="554" r:id="rId15"/>
    <p:sldId id="557" r:id="rId16"/>
    <p:sldId id="555" r:id="rId17"/>
    <p:sldId id="547" r:id="rId18"/>
    <p:sldId id="549" r:id="rId19"/>
    <p:sldId id="553" r:id="rId20"/>
    <p:sldId id="550" r:id="rId21"/>
    <p:sldId id="560" r:id="rId22"/>
    <p:sldId id="551" r:id="rId23"/>
    <p:sldId id="552" r:id="rId24"/>
    <p:sldId id="265" r:id="rId25"/>
    <p:sldId id="558" r:id="rId26"/>
    <p:sldId id="5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</p:spTree>
    <p:extLst>
      <p:ext uri="{BB962C8B-B14F-4D97-AF65-F5344CB8AC3E}">
        <p14:creationId xmlns:p14="http://schemas.microsoft.com/office/powerpoint/2010/main" val="2075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B6A9-4DCF-CD7F-3D0F-19DA1DF81531}"/>
              </a:ext>
            </a:extLst>
          </p:cNvPr>
          <p:cNvSpPr txBox="1"/>
          <p:nvPr/>
        </p:nvSpPr>
        <p:spPr>
          <a:xfrm>
            <a:off x="2415717" y="5242815"/>
            <a:ext cx="6423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penguins:  </a:t>
            </a:r>
          </a:p>
          <a:p>
            <a:r>
              <a:rPr lang="en-US" dirty="0"/>
              <a:t>n is the number of penguins ( about 300)</a:t>
            </a:r>
          </a:p>
          <a:p>
            <a:r>
              <a:rPr lang="en-US" dirty="0"/>
              <a:t>r  is the number of features measured (4), and </a:t>
            </a:r>
          </a:p>
          <a:p>
            <a:r>
              <a:rPr lang="en-US" dirty="0"/>
              <a:t>k is the number of predictor variables of interest ( 3 species, 1 sex) </a:t>
            </a:r>
          </a:p>
        </p:txBody>
      </p:sp>
    </p:spTree>
    <p:extLst>
      <p:ext uri="{BB962C8B-B14F-4D97-AF65-F5344CB8AC3E}">
        <p14:creationId xmlns:p14="http://schemas.microsoft.com/office/powerpoint/2010/main" val="31363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117334" y="3387067"/>
            <a:ext cx="2935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  <a:blipFill>
                <a:blip r:embed="rId3"/>
                <a:stretch>
                  <a:fillRect l="-4412" t="-3015" r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625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logistic function is your function for </a:t>
            </a:r>
          </a:p>
          <a:p>
            <a:r>
              <a:rPr lang="en-US" sz="2400" dirty="0"/>
              <a:t>compressing the real line to the range (0,1).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4315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We can interpret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25" y="1011219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40789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  <a:p>
            <a:r>
              <a:rPr lang="en-US" sz="2400" dirty="0"/>
              <a:t>Really? Why not?</a:t>
            </a:r>
          </a:p>
          <a:p>
            <a:r>
              <a:rPr lang="en-US" sz="2400" dirty="0"/>
              <a:t>Linear discriminator functions</a:t>
            </a:r>
          </a:p>
          <a:p>
            <a:r>
              <a:rPr lang="en-US" sz="2400" dirty="0"/>
              <a:t>select a special dimension </a:t>
            </a:r>
          </a:p>
          <a:p>
            <a:r>
              <a:rPr lang="en-US" sz="2400" dirty="0"/>
              <a:t>out of R</a:t>
            </a:r>
            <a:r>
              <a:rPr lang="en-US" sz="2400" baseline="30000" dirty="0"/>
              <a:t>D </a:t>
            </a:r>
            <a:r>
              <a:rPr lang="en-US" sz="2400" dirty="0"/>
              <a:t>which is the direction</a:t>
            </a:r>
          </a:p>
          <a:p>
            <a:r>
              <a:rPr lang="en-US" sz="2400" dirty="0"/>
              <a:t>the difference lies.. </a:t>
            </a:r>
          </a:p>
          <a:p>
            <a:r>
              <a:rPr lang="en-US" sz="2400" dirty="0"/>
              <a:t>leaves a R</a:t>
            </a:r>
            <a:r>
              <a:rPr lang="en-US" sz="2400" baseline="30000" dirty="0"/>
              <a:t>D-1</a:t>
            </a:r>
            <a:r>
              <a:rPr lang="en-US" sz="2400" dirty="0"/>
              <a:t>  dimensional</a:t>
            </a:r>
          </a:p>
          <a:p>
            <a:r>
              <a:rPr lang="en-US" sz="2400" dirty="0"/>
              <a:t>hyperplane dividing the </a:t>
            </a:r>
          </a:p>
          <a:p>
            <a:r>
              <a:rPr lang="en-US" sz="2400" dirty="0"/>
              <a:t>vector space of features in half.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(1− </m:t>
                        </m:r>
                        <m:r>
                          <m:rPr>
                            <m:nor/>
                          </m:rPr>
                          <a:rPr lang="en-US" sz="2800" dirty="0"/>
                          <m:t>yi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(1−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  <a:blipFill>
                <a:blip r:embed="rId4"/>
                <a:stretch>
                  <a:fillRect l="-2030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11323" y="6027003"/>
            <a:ext cx="644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 (the true labels), and p </a:t>
            </a:r>
          </a:p>
          <a:p>
            <a:r>
              <a:rPr lang="en-US" sz="2400" dirty="0"/>
              <a:t>is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The loss term steers the coefficients to </a:t>
            </a:r>
          </a:p>
          <a:p>
            <a:r>
              <a:rPr lang="en-US" sz="2400" dirty="0"/>
              <a:t>values that discriminate.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BE3E-9B77-004D-8DFC-D30540DD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57E4-FB46-B245-8A5F-1B725EFD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  SPAM </a:t>
            </a:r>
          </a:p>
          <a:p>
            <a:r>
              <a:rPr lang="en-US" dirty="0"/>
              <a:t>2a  PENGUINS   linear regression, decision boundary</a:t>
            </a:r>
          </a:p>
          <a:p>
            <a:r>
              <a:rPr lang="en-US" dirty="0"/>
              <a:t>2b   PENGUINS  </a:t>
            </a:r>
            <a:r>
              <a:rPr lang="en-US" dirty="0" err="1"/>
              <a:t>logisitic</a:t>
            </a:r>
            <a:r>
              <a:rPr lang="en-US" dirty="0"/>
              <a:t> regression, decision boundary</a:t>
            </a:r>
          </a:p>
          <a:p>
            <a:r>
              <a:rPr lang="en-US" dirty="0"/>
              <a:t>2c   PENGUINS  quadratic decision boundary</a:t>
            </a:r>
          </a:p>
          <a:p>
            <a:r>
              <a:rPr lang="en-US" dirty="0"/>
              <a:t>2d   PENGUINS classification/ confusion (any of the three above)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308112" y="367812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2676938" y="3759733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748937" y="46967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295424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6738729" y="44171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5918445" y="3513806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686695" y="33585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3247E-72D6-966A-099C-0986C51431F8}"/>
              </a:ext>
            </a:extLst>
          </p:cNvPr>
          <p:cNvSpPr txBox="1"/>
          <p:nvPr/>
        </p:nvSpPr>
        <p:spPr>
          <a:xfrm>
            <a:off x="1640641" y="336833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B9C47-70F9-8BF2-29CF-B09C8B562CC4}"/>
              </a:ext>
            </a:extLst>
          </p:cNvPr>
          <p:cNvSpPr txBox="1"/>
          <p:nvPr/>
        </p:nvSpPr>
        <p:spPr>
          <a:xfrm>
            <a:off x="2818389" y="33359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C10D-05A9-D548-2971-208B0C663316}"/>
              </a:ext>
            </a:extLst>
          </p:cNvPr>
          <p:cNvSpPr txBox="1"/>
          <p:nvPr/>
        </p:nvSpPr>
        <p:spPr>
          <a:xfrm>
            <a:off x="3755369" y="332293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11988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140343" y="1575828"/>
            <a:ext cx="25971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  <a:blipFill>
                <a:blip r:embed="rId2"/>
                <a:stretch>
                  <a:fillRect l="-1961" t="-16071" r="-3137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009A9-8A85-552A-A3DE-21BF22B83EF9}"/>
              </a:ext>
            </a:extLst>
          </p:cNvPr>
          <p:cNvSpPr txBox="1"/>
          <p:nvPr/>
        </p:nvSpPr>
        <p:spPr>
          <a:xfrm>
            <a:off x="12031038" y="2722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083437" y="1575828"/>
            <a:ext cx="271099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w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w</a:t>
                </a:r>
                <a:r>
                  <a:rPr lang="en-US" sz="3960" baseline="-25000" dirty="0" err="1">
                    <a:latin typeface="Times" pitchFamily="2" charset="0"/>
                  </a:rPr>
                  <a:t>jk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ik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  <a:blipFill>
                <a:blip r:embed="rId2"/>
                <a:stretch>
                  <a:fillRect l="-1375" t="-16071" r="-274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76680-85BA-8AF5-FFEB-87698FEAEC29}"/>
              </a:ext>
            </a:extLst>
          </p:cNvPr>
          <p:cNvSpPr/>
          <p:nvPr/>
        </p:nvSpPr>
        <p:spPr>
          <a:xfrm>
            <a:off x="5508216" y="4553546"/>
            <a:ext cx="297341" cy="917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C9FA-8FB1-96C4-009B-B81AA0A943C3}"/>
              </a:ext>
            </a:extLst>
          </p:cNvPr>
          <p:cNvSpPr/>
          <p:nvPr/>
        </p:nvSpPr>
        <p:spPr>
          <a:xfrm>
            <a:off x="7666996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277E0-892D-51CA-8036-C815A9C3DB6D}"/>
              </a:ext>
            </a:extLst>
          </p:cNvPr>
          <p:cNvSpPr/>
          <p:nvPr/>
        </p:nvSpPr>
        <p:spPr>
          <a:xfrm>
            <a:off x="7677445" y="4562489"/>
            <a:ext cx="286892" cy="283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69A08-8BC1-1596-2764-266BF3BAE03C}"/>
              </a:ext>
            </a:extLst>
          </p:cNvPr>
          <p:cNvSpPr txBox="1"/>
          <p:nvPr/>
        </p:nvSpPr>
        <p:spPr>
          <a:xfrm>
            <a:off x="4731556" y="483816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7E800-285D-BC2F-968B-861BE5BC195C}"/>
              </a:ext>
            </a:extLst>
          </p:cNvPr>
          <p:cNvSpPr txBox="1"/>
          <p:nvPr/>
        </p:nvSpPr>
        <p:spPr>
          <a:xfrm>
            <a:off x="5231125" y="414919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71C7E-903E-FC7A-6982-82DD7541462C}"/>
              </a:ext>
            </a:extLst>
          </p:cNvPr>
          <p:cNvSpPr txBox="1"/>
          <p:nvPr/>
        </p:nvSpPr>
        <p:spPr>
          <a:xfrm>
            <a:off x="7399228" y="4155790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8112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1" y="2679401"/>
            <a:ext cx="1856235" cy="7495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2473217" y="2211207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446712" y="2679401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883714" y="370166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0" y="2854145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1  outcome variable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329355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EFB9-6936-DA2E-6B37-DD271B78CF2E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B2B2-7CE2-4628-3CF8-D323C58CD353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1179</Words>
  <Application>Microsoft Macintosh PowerPoint</Application>
  <PresentationFormat>Widescreen</PresentationFormat>
  <Paragraphs>224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Wait, not so fast, this is one of those equations that hides a lot of complexity</vt:lpstr>
      <vt:lpstr>Wait, not so fast, this is one of those equations that hides a lot of complexity</vt:lpstr>
      <vt:lpstr>Non-square matrix multiplication…. </vt:lpstr>
      <vt:lpstr>Non-square matrix multiplication…. </vt:lpstr>
      <vt:lpstr>Features and labels as matrices…</vt:lpstr>
      <vt:lpstr>Features and labels as matrices…</vt:lpstr>
      <vt:lpstr>Features and labels as matrices…</vt:lpstr>
      <vt:lpstr>Features and labels as matrices…</vt:lpstr>
      <vt:lpstr>PowerPoint Presentation</vt:lpstr>
      <vt:lpstr>SSE loss function for Galton height data</vt:lpstr>
      <vt:lpstr>Linear regression on class label</vt:lpstr>
      <vt:lpstr>Logistic loss function on Galton height data</vt:lpstr>
      <vt:lpstr>Logistic regression on class label</vt:lpstr>
      <vt:lpstr>Logistic regression on Galton height data</vt:lpstr>
      <vt:lpstr>Logistic regression - ingredients</vt:lpstr>
      <vt:lpstr>Logistic regression - ingredients</vt:lpstr>
      <vt:lpstr>Logistic regression - ingredients</vt:lpstr>
      <vt:lpstr>Odds interpretation of logistic function</vt:lpstr>
      <vt:lpstr>Generalize to estimate N probabilities </vt:lpstr>
      <vt:lpstr>Generalize to estimate N probabilities </vt:lpstr>
      <vt:lpstr>Naïve Bayesian Classifier</vt:lpstr>
      <vt:lpstr>Naïve Bayesian Classifier</vt:lpstr>
      <vt:lpstr>HW2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12</cp:revision>
  <dcterms:created xsi:type="dcterms:W3CDTF">2022-04-08T01:39:59Z</dcterms:created>
  <dcterms:modified xsi:type="dcterms:W3CDTF">2023-01-17T15:20:55Z</dcterms:modified>
</cp:coreProperties>
</file>